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0" r:id="rId2"/>
  </p:sldIdLst>
  <p:sldSz cx="21945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20EA2C-30EB-F088-860B-5590A38F9728}" name="Office" initials="OM" userId="S::w5525@office2023.cab::cda66e9a-4093-4226-bdaf-b36d73c64cc5" providerId="AD"/>
  <p188:author id="{F8DF00D6-A03E-AFA9-E909-7291BAAFBD1D}" name="Kan Min-Yen" initials="" userId="S::dcskmy@nus.edu.sg::75081141-1951-4f41-9fb3-30a73892e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F98"/>
    <a:srgbClr val="E5B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5"/>
    <p:restoredTop sz="94690"/>
  </p:normalViewPr>
  <p:slideViewPr>
    <p:cSldViewPr snapToGrid="0">
      <p:cViewPr>
        <p:scale>
          <a:sx n="39" d="100"/>
          <a:sy n="39" d="100"/>
        </p:scale>
        <p:origin x="1800" y="-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7236-0551-8C42-96B4-4412322B76A0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3FA3D-CB25-3341-AECD-0C8A0A4EE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8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504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010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49515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019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2525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899029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5536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2040" algn="l" defTabSz="2633010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D0D40-C329-CBBC-AE8C-21A4D4893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1F410-CE36-BF48-96D0-A324874E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86000" y="685800"/>
            <a:ext cx="228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06D3F-51D8-1AC8-D55E-7BD5A5E19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9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9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4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0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4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7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9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3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9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9B40D6-621E-2949-ACA4-680B010C6B1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795FD-816E-EF47-96B8-B7BC2B0B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4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ti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jpeg"/><Relationship Id="rId10" Type="http://schemas.openxmlformats.org/officeDocument/2006/relationships/image" Target="../media/image8.emf"/><Relationship Id="rId4" Type="http://schemas.openxmlformats.org/officeDocument/2006/relationships/image" Target="../media/image2.ti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F57FB-505B-1569-DB17-8E4BBC61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ep Reinforcement Learning with Distributional Semantic Rewards for Abstractive Summarization">
            <a:extLst>
              <a:ext uri="{FF2B5EF4-FFF2-40B4-BE49-F238E27FC236}">
                <a16:creationId xmlns:a16="http://schemas.microsoft.com/office/drawing/2014/main" id="{4DF28C57-DEFD-0E19-A9CE-5F79F6B8DD6B}"/>
              </a:ext>
            </a:extLst>
          </p:cNvPr>
          <p:cNvSpPr txBox="1"/>
          <p:nvPr/>
        </p:nvSpPr>
        <p:spPr>
          <a:xfrm>
            <a:off x="152399" y="1054967"/>
            <a:ext cx="21640801" cy="81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a14="http://schemas.microsoft.com/office/drawing/2010/main" xmlns="" xmlns:m="http://schemas.openxmlformats.org/officeDocument/2006/math" xmlns:ma14="http://schemas.microsoft.com/office/mac/drawingml/2011/main" val="1"/>
            </a:ext>
          </a:extLst>
        </p:spPr>
        <p:txBody>
          <a:bodyPr wrap="square" lIns="96442" tIns="96442" rIns="96442" bIns="96442" anchor="ctr">
            <a:spAutoFit/>
          </a:bodyPr>
          <a:lstStyle>
            <a:lvl1pPr>
              <a:defRPr sz="4000"/>
            </a:lvl1pPr>
          </a:lstStyle>
          <a:p>
            <a:pPr algn="ctr"/>
            <a:r>
              <a:rPr lang="en-GB" b="1" dirty="0">
                <a:solidFill>
                  <a:srgbClr val="7030A0"/>
                </a:solidFill>
              </a:rPr>
              <a:t>Are Knowledge and Reference in Multilingual Language Models Cross-Lingually Consistent?</a:t>
            </a:r>
            <a:endParaRPr lang="en-US" b="1" dirty="0">
              <a:solidFill>
                <a:srgbClr val="7030A0"/>
              </a:solidFill>
              <a:latin typeface="Apple Braille Outline 6 Dot" pitchFamily="2" charset="0"/>
              <a:cs typeface="Al Bayan Plain" pitchFamily="2" charset="-78"/>
            </a:endParaRPr>
          </a:p>
        </p:txBody>
      </p:sp>
      <p:sp>
        <p:nvSpPr>
          <p:cNvPr id="120" name="Siyao Li1*, Deren Lei1*, Pengda Qin2, William Yang Wang1">
            <a:extLst>
              <a:ext uri="{FF2B5EF4-FFF2-40B4-BE49-F238E27FC236}">
                <a16:creationId xmlns:a16="http://schemas.microsoft.com/office/drawing/2014/main" id="{1CBDC3DA-5B7F-14A4-9F86-9D89C947B7A7}"/>
              </a:ext>
            </a:extLst>
          </p:cNvPr>
          <p:cNvSpPr txBox="1"/>
          <p:nvPr/>
        </p:nvSpPr>
        <p:spPr>
          <a:xfrm>
            <a:off x="5006429" y="1862347"/>
            <a:ext cx="11932740" cy="74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6442" tIns="96442" rIns="96442" bIns="96442" anchor="ctr">
            <a:spAutoFit/>
          </a:bodyPr>
          <a:lstStyle/>
          <a:p>
            <a:pPr algn="ctr"/>
            <a:r>
              <a:rPr lang="en-GB" sz="3600" dirty="0">
                <a:solidFill>
                  <a:srgbClr val="0070C0"/>
                </a:solidFill>
              </a:rPr>
              <a:t>Xi Ai*, Mahardika Krisna Ihsani*, Min-Yen Kan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FDA6B755-7046-1E83-4807-7A0DE6B1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606" y="278890"/>
            <a:ext cx="4825218" cy="875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275EC3F-10AA-2765-C583-F039566A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67" y="24703"/>
            <a:ext cx="2833425" cy="1071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MBZUAI_Logo_EN_Blue_CMYK.jpg" descr="MBZUAI_Logo_EN_Blue_CMYK.jpg">
            <a:extLst>
              <a:ext uri="{FF2B5EF4-FFF2-40B4-BE49-F238E27FC236}">
                <a16:creationId xmlns:a16="http://schemas.microsoft.com/office/drawing/2014/main" id="{AE9C2295-A476-983C-1994-F68626505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5282" y="139474"/>
            <a:ext cx="2856974" cy="958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6CD54B-F3F1-004A-2E4B-DF581EDEF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961" y="128675"/>
            <a:ext cx="1172640" cy="11251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A9C136-F41C-D4E6-52ED-B9052ED0D0E7}"/>
              </a:ext>
            </a:extLst>
          </p:cNvPr>
          <p:cNvSpPr txBox="1"/>
          <p:nvPr/>
        </p:nvSpPr>
        <p:spPr>
          <a:xfrm>
            <a:off x="800100" y="2225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A68CC-EAAC-48DD-BEE1-8F49969CBA01}"/>
              </a:ext>
            </a:extLst>
          </p:cNvPr>
          <p:cNvSpPr txBox="1"/>
          <p:nvPr/>
        </p:nvSpPr>
        <p:spPr>
          <a:xfrm>
            <a:off x="152400" y="2628896"/>
            <a:ext cx="7952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70C0"/>
                </a:solidFill>
              </a:rPr>
              <a:t>Language Diversity and Knowledge Consistency</a:t>
            </a:r>
            <a:endParaRPr lang="en-CN" sz="2800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7A3B0-FAE8-FCF2-A4CB-2BFA7CE78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916671"/>
            <a:ext cx="16833178" cy="5872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4380E1-60FA-ED6A-C3C0-53E6779CDFE9}"/>
              </a:ext>
            </a:extLst>
          </p:cNvPr>
          <p:cNvSpPr txBox="1"/>
          <p:nvPr/>
        </p:nvSpPr>
        <p:spPr>
          <a:xfrm>
            <a:off x="16481091" y="2628896"/>
            <a:ext cx="213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Conclusion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882F2E-C356-8AD2-1031-BEF07AB7433B}"/>
              </a:ext>
            </a:extLst>
          </p:cNvPr>
          <p:cNvSpPr txBox="1"/>
          <p:nvPr/>
        </p:nvSpPr>
        <p:spPr>
          <a:xfrm>
            <a:off x="16509007" y="3200566"/>
            <a:ext cx="528419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100" dirty="0"/>
              <a:t>Multilingual models uncovers a consistency bottleneck whereby the consistency does not grow monotonically on each layer.</a:t>
            </a:r>
          </a:p>
          <a:p>
            <a:endParaRPr lang="en-CN" sz="2100" dirty="0"/>
          </a:p>
          <a:p>
            <a:r>
              <a:rPr lang="en-CN" sz="2100" b="1" dirty="0"/>
              <a:t>Key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model architectures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training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deep semantic alignments</a:t>
            </a:r>
          </a:p>
          <a:p>
            <a:endParaRPr lang="en-CN" sz="2100" dirty="0"/>
          </a:p>
          <a:p>
            <a:r>
              <a:rPr lang="en-CN" sz="2100" b="1" dirty="0"/>
              <a:t>Promising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test-time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training with cross-lingual alignment objectives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code-switching training</a:t>
            </a:r>
          </a:p>
          <a:p>
            <a:endParaRPr lang="en-CN" sz="2100" dirty="0"/>
          </a:p>
          <a:p>
            <a:r>
              <a:rPr lang="en-CN" sz="2100" b="1" dirty="0"/>
              <a:t>Not necessary and sufficient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cross-lingual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shared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100" dirty="0"/>
              <a:t>parallel samples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5048B-F076-EB3D-D6DE-DC514240CFF6}"/>
              </a:ext>
            </a:extLst>
          </p:cNvPr>
          <p:cNvSpPr txBox="1"/>
          <p:nvPr/>
        </p:nvSpPr>
        <p:spPr>
          <a:xfrm>
            <a:off x="252667" y="3250014"/>
            <a:ext cx="16227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A salient aspect of humanity is that, while people may speak different languages, they can share common references and knowledge. We are thus interested in analyzing, evaluating, and interpreting cross-lingual consistency for factual knowledge. In this work, we measure consistency evolution by quantifying the distribution difference between two code-mixed, coreferential statements for each layer’s output.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FE2C69-4C8D-08EC-4260-79517298863F}"/>
              </a:ext>
            </a:extLst>
          </p:cNvPr>
          <p:cNvCxnSpPr>
            <a:cxnSpLocks/>
          </p:cNvCxnSpPr>
          <p:nvPr/>
        </p:nvCxnSpPr>
        <p:spPr>
          <a:xfrm flipH="1">
            <a:off x="16480569" y="2619233"/>
            <a:ext cx="28438" cy="69944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D4C0D9-3C91-6D8D-5A82-7847F4DAD301}"/>
              </a:ext>
            </a:extLst>
          </p:cNvPr>
          <p:cNvSpPr txBox="1"/>
          <p:nvPr/>
        </p:nvSpPr>
        <p:spPr>
          <a:xfrm>
            <a:off x="3915754" y="9685859"/>
            <a:ext cx="535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Overall and Layer Evolution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AB55A4C-228E-2719-E3E1-A49671BE2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8841" y="10283514"/>
            <a:ext cx="6583456" cy="91183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6A209E-EEB0-1733-D671-E312CEAAC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906" y="9938363"/>
            <a:ext cx="10805730" cy="918314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0BF15F8-5B83-625B-3D83-1BD56DB7E5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212" y="20529161"/>
            <a:ext cx="9849156" cy="544973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C6EAEB2-3DDC-3089-62EB-473EB26E50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370" y="26927222"/>
            <a:ext cx="14820798" cy="571228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9DBAA0-8065-7E78-A70A-88B1784C58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26929" y="20507954"/>
            <a:ext cx="10993645" cy="5311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4FBA478-3CAD-8AE9-C250-E6F00B984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83670" y="27052933"/>
            <a:ext cx="5174120" cy="548456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57ECF92-3957-4B18-94DC-01E59FCD944A}"/>
              </a:ext>
            </a:extLst>
          </p:cNvPr>
          <p:cNvSpPr txBox="1"/>
          <p:nvPr/>
        </p:nvSpPr>
        <p:spPr>
          <a:xfrm>
            <a:off x="3915754" y="19302790"/>
            <a:ext cx="17621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Consistency bottlenecks and issues are tied to language characteristics, scripts, and training biases through layer-wise analyses and interpretability approaches, which potentially prevent cross-lingual consistency improvements and gains from scaling.</a:t>
            </a:r>
            <a:endParaRPr lang="en-GB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D29A33-887F-CB30-3A79-5B1A6A68C632}"/>
              </a:ext>
            </a:extLst>
          </p:cNvPr>
          <p:cNvSpPr txBox="1"/>
          <p:nvPr/>
        </p:nvSpPr>
        <p:spPr>
          <a:xfrm>
            <a:off x="15483627" y="32443452"/>
            <a:ext cx="6142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Sufficiently, not a necessary condition to achieve it.</a:t>
            </a:r>
            <a:endParaRPr lang="en-GB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0B009E-4A1C-E614-4F0B-55957310EF40}"/>
              </a:ext>
            </a:extLst>
          </p:cNvPr>
          <p:cNvSpPr txBox="1"/>
          <p:nvPr/>
        </p:nvSpPr>
        <p:spPr>
          <a:xfrm>
            <a:off x="15483626" y="26388181"/>
            <a:ext cx="5691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Shared vocabulary and scripts?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39F68C-F06D-7B7A-B4AD-86E5DB72A06C}"/>
              </a:ext>
            </a:extLst>
          </p:cNvPr>
          <p:cNvCxnSpPr>
            <a:cxnSpLocks/>
          </p:cNvCxnSpPr>
          <p:nvPr/>
        </p:nvCxnSpPr>
        <p:spPr>
          <a:xfrm>
            <a:off x="210029" y="2628896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69835FD-1ECB-0A52-D814-6FAE2C6A0A0B}"/>
              </a:ext>
            </a:extLst>
          </p:cNvPr>
          <p:cNvSpPr txBox="1"/>
          <p:nvPr/>
        </p:nvSpPr>
        <p:spPr>
          <a:xfrm>
            <a:off x="152398" y="19946815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Neurons?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53BDEB1-5E37-00D5-2BB0-A4C2BEBB927E}"/>
              </a:ext>
            </a:extLst>
          </p:cNvPr>
          <p:cNvCxnSpPr>
            <a:cxnSpLocks/>
          </p:cNvCxnSpPr>
          <p:nvPr/>
        </p:nvCxnSpPr>
        <p:spPr>
          <a:xfrm>
            <a:off x="181211" y="19983837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75FEE11-2B9D-73F3-9D23-971213D7DE15}"/>
              </a:ext>
            </a:extLst>
          </p:cNvPr>
          <p:cNvSpPr txBox="1"/>
          <p:nvPr/>
        </p:nvSpPr>
        <p:spPr>
          <a:xfrm>
            <a:off x="10680908" y="19952606"/>
            <a:ext cx="6561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How about represenation intervention?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5DFD80F-37C0-B4D1-4E2C-F00E73ECACE5}"/>
              </a:ext>
            </a:extLst>
          </p:cNvPr>
          <p:cNvSpPr txBox="1"/>
          <p:nvPr/>
        </p:nvSpPr>
        <p:spPr>
          <a:xfrm>
            <a:off x="181211" y="26011157"/>
            <a:ext cx="1039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Moderately correlates with sharing feed-forward neurons at all the layers statistically.</a:t>
            </a:r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322C75-7F4F-1305-8A58-C6C975F392C0}"/>
              </a:ext>
            </a:extLst>
          </p:cNvPr>
          <p:cNvSpPr txBox="1"/>
          <p:nvPr/>
        </p:nvSpPr>
        <p:spPr>
          <a:xfrm>
            <a:off x="10680908" y="25766106"/>
            <a:ext cx="11284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1) A partial causality from adding language biases (of high-resource languages) to improving cross-lingual knowledge consistency. 2) A potential method to calibrate consistency in the test time.</a:t>
            </a:r>
            <a:endParaRPr lang="en-GB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F405316-7B1E-8FA3-3A33-C338ABFBFCAB}"/>
              </a:ext>
            </a:extLst>
          </p:cNvPr>
          <p:cNvCxnSpPr>
            <a:cxnSpLocks/>
          </p:cNvCxnSpPr>
          <p:nvPr/>
        </p:nvCxnSpPr>
        <p:spPr>
          <a:xfrm>
            <a:off x="181212" y="26418447"/>
            <a:ext cx="214445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0F203A3-33CC-28A7-8E34-8D941D77FDDB}"/>
              </a:ext>
            </a:extLst>
          </p:cNvPr>
          <p:cNvCxnSpPr>
            <a:cxnSpLocks/>
          </p:cNvCxnSpPr>
          <p:nvPr/>
        </p:nvCxnSpPr>
        <p:spPr>
          <a:xfrm>
            <a:off x="10661177" y="19983837"/>
            <a:ext cx="0" cy="64346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641D743-46DF-AB9F-0E6F-E647E3E851F5}"/>
              </a:ext>
            </a:extLst>
          </p:cNvPr>
          <p:cNvSpPr txBox="1"/>
          <p:nvPr/>
        </p:nvSpPr>
        <p:spPr>
          <a:xfrm>
            <a:off x="146754" y="26418447"/>
            <a:ext cx="11145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How about training with multilingual and cross-lingual  supervision?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7DD5A4-6966-78E8-0830-D86FDEC7BB8B}"/>
              </a:ext>
            </a:extLst>
          </p:cNvPr>
          <p:cNvSpPr txBox="1"/>
          <p:nvPr/>
        </p:nvSpPr>
        <p:spPr>
          <a:xfrm>
            <a:off x="121370" y="32412560"/>
            <a:ext cx="15253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Can calibrate the consistency bottleneck, but parallel samples providing cross-lingual offer limited gains to consistency.</a:t>
            </a:r>
            <a:endParaRPr lang="en-GB" sz="2000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7501521-41C7-0C69-F471-2E1FFA6338AD}"/>
              </a:ext>
            </a:extLst>
          </p:cNvPr>
          <p:cNvCxnSpPr>
            <a:cxnSpLocks/>
          </p:cNvCxnSpPr>
          <p:nvPr/>
        </p:nvCxnSpPr>
        <p:spPr>
          <a:xfrm>
            <a:off x="15395237" y="26418447"/>
            <a:ext cx="39224" cy="65113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A30B708-BE23-317B-9959-E2AABA39C22F}"/>
              </a:ext>
            </a:extLst>
          </p:cNvPr>
          <p:cNvCxnSpPr>
            <a:cxnSpLocks/>
          </p:cNvCxnSpPr>
          <p:nvPr/>
        </p:nvCxnSpPr>
        <p:spPr>
          <a:xfrm>
            <a:off x="210029" y="9600146"/>
            <a:ext cx="213635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A3350AC-EBDF-4D09-2557-110B77F33ECD}"/>
              </a:ext>
            </a:extLst>
          </p:cNvPr>
          <p:cNvSpPr txBox="1"/>
          <p:nvPr/>
        </p:nvSpPr>
        <p:spPr>
          <a:xfrm>
            <a:off x="407963" y="91776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A77FAE-83E8-7EF4-EA17-0FF77E3C7670}"/>
              </a:ext>
            </a:extLst>
          </p:cNvPr>
          <p:cNvCxnSpPr>
            <a:cxnSpLocks/>
          </p:cNvCxnSpPr>
          <p:nvPr/>
        </p:nvCxnSpPr>
        <p:spPr>
          <a:xfrm>
            <a:off x="3913981" y="9600146"/>
            <a:ext cx="0" cy="1038369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A754E69-AF55-4CFE-58A5-A3A8BCFB0A90}"/>
              </a:ext>
            </a:extLst>
          </p:cNvPr>
          <p:cNvSpPr txBox="1"/>
          <p:nvPr/>
        </p:nvSpPr>
        <p:spPr>
          <a:xfrm>
            <a:off x="210029" y="10350594"/>
            <a:ext cx="3446451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200" b="1" dirty="0">
                <a:solidFill>
                  <a:srgbClr val="002060"/>
                </a:solidFill>
              </a:rPr>
              <a:t>Model: </a:t>
            </a:r>
            <a:r>
              <a:rPr lang="en-CN" sz="2200" dirty="0"/>
              <a:t>1) </a:t>
            </a:r>
            <a:r>
              <a:rPr lang="en-GB" sz="2200" dirty="0"/>
              <a:t>Encoder models (</a:t>
            </a:r>
            <a:r>
              <a:rPr lang="en-GB" sz="2200" dirty="0" err="1"/>
              <a:t>xlm</a:t>
            </a:r>
            <a:r>
              <a:rPr lang="en-GB" sz="2200" dirty="0"/>
              <a:t>-r from 0.3B to 10B)</a:t>
            </a:r>
            <a:r>
              <a:rPr lang="en-CN" sz="2200" dirty="0"/>
              <a:t>, 2) </a:t>
            </a:r>
            <a:r>
              <a:rPr lang="en-GB" sz="2200" dirty="0"/>
              <a:t>Encoder-Decoder models (mT0 from 0.6B to 3.7B, mT5 from 0.6B to 3.7B) , and 3) Decoder models (Llama3-instruct 1B \&amp; 8B)</a:t>
            </a:r>
          </a:p>
          <a:p>
            <a:endParaRPr lang="en-CN" sz="2200" dirty="0"/>
          </a:p>
          <a:p>
            <a:r>
              <a:rPr lang="en-CN" sz="2200" b="1" dirty="0"/>
              <a:t>Dataset: </a:t>
            </a:r>
            <a:r>
              <a:rPr lang="en-GB" sz="2200" dirty="0" err="1"/>
              <a:t>mLAMA</a:t>
            </a:r>
            <a:r>
              <a:rPr lang="en-GB" sz="2200" dirty="0"/>
              <a:t> provides parallel triples (object, predicate, subject) in 53 languages written in cloze, completion task format (e.g., “Paris is the capital of ”) to query knowledge in zero-shot settings.</a:t>
            </a:r>
          </a:p>
          <a:p>
            <a:endParaRPr lang="en-CN" sz="2200" dirty="0"/>
          </a:p>
          <a:p>
            <a:r>
              <a:rPr lang="en-CN" sz="2200" b="1" dirty="0"/>
              <a:t>Consistency Metrics:  </a:t>
            </a:r>
            <a:r>
              <a:rPr lang="en-CN" sz="2200" dirty="0"/>
              <a:t>1) </a:t>
            </a:r>
            <a:r>
              <a:rPr lang="en-GB" sz="2200" dirty="0"/>
              <a:t>Logit Lens (multiply hidden states by embeddings for distributions over the vocabulary): RankC without output domain (Weighted Top-5 distribution) and Accuracy (Top-1) and 2) CKA similarity </a:t>
            </a:r>
            <a:endParaRPr lang="en-GB" sz="2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21F63-4A85-BFA7-6BB7-B015049C531A}"/>
              </a:ext>
            </a:extLst>
          </p:cNvPr>
          <p:cNvSpPr txBox="1"/>
          <p:nvPr/>
        </p:nvSpPr>
        <p:spPr>
          <a:xfrm>
            <a:off x="160815" y="9624941"/>
            <a:ext cx="535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b="1" dirty="0">
                <a:solidFill>
                  <a:srgbClr val="0070C0"/>
                </a:solidFill>
              </a:rPr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75007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4813</TotalTime>
  <Words>392</Words>
  <Application>Microsoft Macintosh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Apple Braille Outline 6 Dot</vt:lpstr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Lu, Xinyuan</dc:creator>
  <cp:lastModifiedBy>Office</cp:lastModifiedBy>
  <cp:revision>39</cp:revision>
  <dcterms:created xsi:type="dcterms:W3CDTF">2025-03-14T08:12:37Z</dcterms:created>
  <dcterms:modified xsi:type="dcterms:W3CDTF">2025-11-05T14:30:19Z</dcterms:modified>
</cp:coreProperties>
</file>